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5" r:id="rId3"/>
    <p:sldId id="258" r:id="rId4"/>
    <p:sldId id="292" r:id="rId5"/>
    <p:sldId id="312" r:id="rId6"/>
    <p:sldId id="293" r:id="rId7"/>
    <p:sldId id="259" r:id="rId8"/>
    <p:sldId id="294" r:id="rId9"/>
    <p:sldId id="295" r:id="rId10"/>
    <p:sldId id="313" r:id="rId11"/>
    <p:sldId id="298" r:id="rId12"/>
    <p:sldId id="269" r:id="rId13"/>
    <p:sldId id="308" r:id="rId14"/>
    <p:sldId id="297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9" r:id="rId25"/>
    <p:sldId id="310" r:id="rId26"/>
    <p:sldId id="31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5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4619" y="1906438"/>
            <a:ext cx="8549384" cy="2144398"/>
          </a:xfrm>
        </p:spPr>
        <p:txBody>
          <a:bodyPr/>
          <a:lstStyle/>
          <a:p>
            <a:r>
              <a:rPr lang="ru-RU" sz="4800" dirty="0"/>
              <a:t>Бюджетирование и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план-</a:t>
            </a:r>
            <a:r>
              <a:rPr lang="ru-RU" sz="4800" dirty="0" err="1" smtClean="0"/>
              <a:t>фактный</a:t>
            </a:r>
            <a:r>
              <a:rPr lang="ru-RU" sz="4800" dirty="0" smtClean="0"/>
              <a:t> </a:t>
            </a:r>
            <a:r>
              <a:rPr lang="ru-RU" sz="4800" dirty="0"/>
              <a:t>анализ в </a:t>
            </a:r>
            <a:r>
              <a:rPr lang="ru-RU" sz="4800" b="1" dirty="0" smtClean="0"/>
              <a:t>Excel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4181" y="4188856"/>
            <a:ext cx="8169822" cy="1096899"/>
          </a:xfrm>
        </p:spPr>
        <p:txBody>
          <a:bodyPr/>
          <a:lstStyle/>
          <a:p>
            <a:r>
              <a:rPr lang="ru-RU" b="1" dirty="0" smtClean="0"/>
              <a:t>Игорь Николаев, </a:t>
            </a:r>
            <a:r>
              <a:rPr lang="ru-RU" dirty="0" smtClean="0"/>
              <a:t>финансовый директор ООО «Арлифт», Санкт-Петербург,</a:t>
            </a:r>
          </a:p>
          <a:p>
            <a:r>
              <a:rPr lang="ru-RU" dirty="0"/>
              <a:t>член Экспертного совета журнала «Финансовый директор»</a:t>
            </a:r>
          </a:p>
        </p:txBody>
      </p:sp>
    </p:spTree>
    <p:extLst>
      <p:ext uri="{BB962C8B-B14F-4D97-AF65-F5344CB8AC3E}">
        <p14:creationId xmlns:p14="http://schemas.microsoft.com/office/powerpoint/2010/main" val="16098097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64740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Взаимосвязь версий и сценариев</a:t>
            </a:r>
            <a:endParaRPr lang="ru-RU" sz="2800" dirty="0" smtClean="0"/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728107"/>
              </p:ext>
            </p:extLst>
          </p:nvPr>
        </p:nvGraphicFramePr>
        <p:xfrm>
          <a:off x="1117600" y="1938866"/>
          <a:ext cx="758444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5120"/>
                <a:gridCol w="1996440"/>
                <a:gridCol w="1996440"/>
                <a:gridCol w="199644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Сценарий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Сценарий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Сценарий 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Версия</a:t>
                      </a:r>
                      <a:r>
                        <a:rPr lang="ru-RU" baseline="0" dirty="0" smtClean="0"/>
                        <a:t>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03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Версия</a:t>
                      </a:r>
                      <a:r>
                        <a:rPr lang="ru-RU" baseline="0" dirty="0" smtClean="0"/>
                        <a:t> 2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06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Версия</a:t>
                      </a:r>
                      <a:r>
                        <a:rPr lang="ru-RU" baseline="0" dirty="0" smtClean="0"/>
                        <a:t> 3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09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Версия 4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12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Версия</a:t>
                      </a:r>
                      <a:r>
                        <a:rPr lang="ru-RU" baseline="0" dirty="0" smtClean="0"/>
                        <a:t> 5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бюджет 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124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032000"/>
            <a:ext cx="8169822" cy="440944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Рассмотрим процесс формирования системы бюджетирования, соответствующей вышеуказанным требованиям, на примере БДДС.</a:t>
            </a:r>
            <a:endParaRPr lang="ru-RU" sz="3200" dirty="0" smtClean="0"/>
          </a:p>
          <a:p>
            <a:pPr algn="l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764324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661920"/>
            <a:ext cx="8169822" cy="359223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Бюджеты ЦФО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457324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25496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Ключевые особенности бюджетов ЦФО</a:t>
            </a:r>
            <a:r>
              <a:rPr lang="ru-RU" sz="2800" dirty="0" smtClean="0"/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Невозможность ручного заполнения формы бюджета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Использование реестра плановых транзакций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Наличие версий и сценариев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Хранение в общедоступном месте (корпоративном сервере, облаке и т.п.)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У одного ЦФО может быть несколько бюджетов</a:t>
            </a:r>
          </a:p>
          <a:p>
            <a:pPr algn="l"/>
            <a:endParaRPr lang="ru-RU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191228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25496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Инструменты </a:t>
            </a:r>
            <a:r>
              <a:rPr lang="en-US" sz="2800" b="1" dirty="0" smtClean="0"/>
              <a:t>Excel, </a:t>
            </a:r>
            <a:r>
              <a:rPr lang="ru-RU" sz="2800" b="1" dirty="0" smtClean="0"/>
              <a:t>задействованные в реестре плановых транзакций:</a:t>
            </a:r>
            <a:endParaRPr lang="ru-RU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Функция СУММЕСЛИМН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Фильтры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Функция ПРОМЕЖУТОЧНЫЕ.ИТОГИ</a:t>
            </a:r>
          </a:p>
          <a:p>
            <a:pPr algn="l"/>
            <a:r>
              <a:rPr lang="ru-RU" sz="2000" dirty="0" smtClean="0"/>
              <a:t>Подробнее об этих инструментах см. первый </a:t>
            </a:r>
            <a:r>
              <a:rPr lang="ru-RU" sz="2000" dirty="0" err="1" smtClean="0"/>
              <a:t>вебинар</a:t>
            </a:r>
            <a:r>
              <a:rPr lang="ru-RU" sz="2000" dirty="0" smtClean="0"/>
              <a:t> цикла.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6042832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25928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Особенности реестра плановых транзакций</a:t>
            </a:r>
            <a:r>
              <a:rPr lang="ru-RU" sz="2800" dirty="0" smtClean="0"/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Наличие поля «Дата занесения», обеспечивающего возможность поддержки неограниченного количества версий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Наличие столбцов сценариев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Поддержка неограниченного количества аналитик (включая натуральные показатели)</a:t>
            </a:r>
          </a:p>
          <a:p>
            <a:pPr algn="l"/>
            <a:endParaRPr lang="ru-RU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1699763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25928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Особенности формы бюджета ЦФО</a:t>
            </a:r>
            <a:r>
              <a:rPr lang="ru-RU" sz="2800" dirty="0" smtClean="0"/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Лёгкое переключение между версиями и сценариями, прописанными в реестре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Возможность детализированного просмотра отдельных статей ДДС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Возможность использования диаграмм и прочих средств визуализации</a:t>
            </a:r>
          </a:p>
          <a:p>
            <a:pPr algn="l"/>
            <a:endParaRPr lang="ru-RU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5837278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529840"/>
            <a:ext cx="8169822" cy="372431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Консолидированный бюджет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9298454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25928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Ключевые особенности консолидированного бюджета</a:t>
            </a:r>
            <a:r>
              <a:rPr lang="ru-RU" sz="2800" dirty="0" smtClean="0"/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Собирается из бюджетов ЦФО любым из способов (формулами, макросами и т.п.)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Формируется на основе сводного реестра плановых транзакций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Как и бюджеты ЦФО, обладает версиями и сценариями</a:t>
            </a:r>
          </a:p>
          <a:p>
            <a:pPr algn="l"/>
            <a:endParaRPr lang="ru-RU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1420997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529840"/>
            <a:ext cx="8169822" cy="372431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План-</a:t>
            </a:r>
            <a:r>
              <a:rPr lang="ru-RU" sz="4800" b="1" dirty="0" err="1" smtClean="0"/>
              <a:t>фактный</a:t>
            </a:r>
            <a:r>
              <a:rPr lang="ru-RU" sz="4800" b="1" dirty="0" smtClean="0"/>
              <a:t> анализ и контроль платежей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136034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248443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sz="4000" b="1" dirty="0" smtClean="0"/>
              <a:t>Основные вопросы, которые мы обсудим на вебинаре:</a:t>
            </a:r>
            <a:endParaRPr lang="ru-RU" sz="40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Как </a:t>
            </a:r>
            <a:r>
              <a:rPr lang="ru-RU" sz="2800" dirty="0"/>
              <a:t>организовать процесс автоматизации бюджетирования с помощью Excel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Как </a:t>
            </a:r>
            <a:r>
              <a:rPr lang="ru-RU" sz="2800" dirty="0"/>
              <a:t>сформировать бюджеты ЦФО и организовать обмен с руководителями ЦФО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Как </a:t>
            </a:r>
            <a:r>
              <a:rPr lang="ru-RU" sz="2800" dirty="0"/>
              <a:t>осуществить консолидацию бюджетов ЦФО в бюджет компании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Как </a:t>
            </a:r>
            <a:r>
              <a:rPr lang="ru-RU" sz="2800" dirty="0"/>
              <a:t>заложить в бюджеты возможность сценарного планирования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Как </a:t>
            </a:r>
            <a:r>
              <a:rPr lang="ru-RU" sz="2800" dirty="0"/>
              <a:t>организовать хранение различных версий бюджета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Как </a:t>
            </a:r>
            <a:r>
              <a:rPr lang="ru-RU" sz="2800" dirty="0"/>
              <a:t>сформировать БДДС, БДР и плановый баланс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Как </a:t>
            </a:r>
            <a:r>
              <a:rPr lang="ru-RU" sz="2800" dirty="0"/>
              <a:t>связать бюджеты с управленческим учётом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Как </a:t>
            </a:r>
            <a:r>
              <a:rPr lang="ru-RU" sz="2800" dirty="0"/>
              <a:t>организовать план-</a:t>
            </a:r>
            <a:r>
              <a:rPr lang="ru-RU" sz="2800" dirty="0" err="1"/>
              <a:t>фактный</a:t>
            </a:r>
            <a:r>
              <a:rPr lang="ru-RU" sz="2800" dirty="0"/>
              <a:t> анализ исполнения </a:t>
            </a:r>
            <a:r>
              <a:rPr lang="ru-RU" sz="2800" dirty="0" smtClean="0"/>
              <a:t>бюджетов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475546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665681"/>
          </a:xfrm>
        </p:spPr>
        <p:txBody>
          <a:bodyPr>
            <a:normAutofit/>
          </a:bodyPr>
          <a:lstStyle/>
          <a:p>
            <a:pPr algn="l"/>
            <a:r>
              <a:rPr lang="ru-RU" sz="3000" dirty="0" smtClean="0"/>
              <a:t>План-</a:t>
            </a:r>
            <a:r>
              <a:rPr lang="ru-RU" sz="3000" dirty="0" err="1" smtClean="0"/>
              <a:t>фактный</a:t>
            </a:r>
            <a:r>
              <a:rPr lang="ru-RU" sz="3000" dirty="0" smtClean="0"/>
              <a:t> анализ и контроль платежей реализуются путём интеграции файла управленческого учёта с файлом сводного бюджета.</a:t>
            </a:r>
          </a:p>
          <a:p>
            <a:pPr algn="l"/>
            <a:r>
              <a:rPr lang="ru-RU" sz="3000" dirty="0" smtClean="0"/>
              <a:t>Функциональность механизма обеспечивает наличие двух реестров (планового и фактического) в одном файле.</a:t>
            </a:r>
          </a:p>
        </p:txBody>
      </p:sp>
    </p:spTree>
    <p:extLst>
      <p:ext uri="{BB962C8B-B14F-4D97-AF65-F5344CB8AC3E}">
        <p14:creationId xmlns:p14="http://schemas.microsoft.com/office/powerpoint/2010/main" val="14862816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665681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План-</a:t>
            </a:r>
            <a:r>
              <a:rPr lang="ru-RU" sz="2800" dirty="0" err="1" smtClean="0"/>
              <a:t>фактный</a:t>
            </a:r>
            <a:r>
              <a:rPr lang="ru-RU" sz="2800" dirty="0" smtClean="0"/>
              <a:t> анализ реализуется формированием отчёта по статьям ДДС одновременно на основании двух реестров.</a:t>
            </a:r>
          </a:p>
          <a:p>
            <a:pPr algn="l"/>
            <a:r>
              <a:rPr lang="ru-RU" sz="2800" dirty="0"/>
              <a:t>План-</a:t>
            </a:r>
            <a:r>
              <a:rPr lang="ru-RU" sz="2800" dirty="0" err="1"/>
              <a:t>фактный</a:t>
            </a:r>
            <a:r>
              <a:rPr lang="ru-RU" sz="2800" dirty="0"/>
              <a:t> анализ может </a:t>
            </a:r>
            <a:r>
              <a:rPr lang="ru-RU" sz="2800" dirty="0" smtClean="0"/>
              <a:t>осуществляться в разрезе: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Статей ДДС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Контрагентов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Любых других разрезов аналитики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err="1" smtClean="0"/>
              <a:t>Понедельно</a:t>
            </a:r>
            <a:r>
              <a:rPr lang="ru-RU" sz="2800" dirty="0" smtClean="0"/>
              <a:t>, помесячно, поквартально и т.д.</a:t>
            </a:r>
          </a:p>
        </p:txBody>
      </p:sp>
    </p:spTree>
    <p:extLst>
      <p:ext uri="{BB962C8B-B14F-4D97-AF65-F5344CB8AC3E}">
        <p14:creationId xmlns:p14="http://schemas.microsoft.com/office/powerpoint/2010/main" val="1988830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665681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Контроль платежей реализуется путём сравнения разницы между плановым и фактическим выполнением статьи бюджета в текущем периоде с суммой транзакции.</a:t>
            </a:r>
          </a:p>
          <a:p>
            <a:pPr algn="l"/>
            <a:r>
              <a:rPr lang="ru-RU" sz="2800" dirty="0" smtClean="0"/>
              <a:t>Для наглядности при контроле платежей очень эффективно использовать условное форматирование (например, для выделения цветом </a:t>
            </a:r>
            <a:r>
              <a:rPr lang="ru-RU" sz="2800" dirty="0" err="1" smtClean="0"/>
              <a:t>сверхбюджетных</a:t>
            </a:r>
            <a:r>
              <a:rPr lang="ru-RU" sz="2800" dirty="0" smtClean="0"/>
              <a:t> расходов).</a:t>
            </a:r>
          </a:p>
        </p:txBody>
      </p:sp>
    </p:spTree>
    <p:extLst>
      <p:ext uri="{BB962C8B-B14F-4D97-AF65-F5344CB8AC3E}">
        <p14:creationId xmlns:p14="http://schemas.microsoft.com/office/powerpoint/2010/main" val="6092886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665681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/>
              <a:t>Выгрузка фактических транзакций из файла управленческого учёта в файлы бюджетов ЦФО даёт возможность руководителям ЦФО контролировать свои платежи и анализировать исполнение своих бюджетов.</a:t>
            </a:r>
          </a:p>
        </p:txBody>
      </p:sp>
    </p:spTree>
    <p:extLst>
      <p:ext uri="{BB962C8B-B14F-4D97-AF65-F5344CB8AC3E}">
        <p14:creationId xmlns:p14="http://schemas.microsoft.com/office/powerpoint/2010/main" val="29721268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529840"/>
            <a:ext cx="8169822" cy="3724310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 smtClean="0"/>
              <a:t>Формирование БДР и планового баланса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4102670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990801"/>
          </a:xfrm>
        </p:spPr>
        <p:txBody>
          <a:bodyPr>
            <a:norm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b="1" dirty="0" smtClean="0"/>
              <a:t>БДР</a:t>
            </a:r>
            <a:r>
              <a:rPr lang="ru-RU" sz="2800" dirty="0" smtClean="0"/>
              <a:t> формируется аналогично БДДС путём добавления столбца «Дата начисления» в реестры плановых транзакций ЦФО и сводный реестр.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b="1" dirty="0" smtClean="0"/>
              <a:t>Плановый баланс </a:t>
            </a:r>
            <a:r>
              <a:rPr lang="ru-RU" sz="2800" dirty="0" smtClean="0"/>
              <a:t>формируется на основе БДР и БДДС по формуле:</a:t>
            </a:r>
          </a:p>
          <a:p>
            <a:pPr algn="ctr"/>
            <a:r>
              <a:rPr lang="ru-RU" sz="2400" dirty="0" smtClean="0"/>
              <a:t>Плановый баланс на произвольную дату = Фактический баланс на 1 января + Плановые обороты</a:t>
            </a:r>
          </a:p>
          <a:p>
            <a:pPr algn="l"/>
            <a:endParaRPr lang="ru-RU" sz="2800" dirty="0" smtClean="0"/>
          </a:p>
          <a:p>
            <a:pPr algn="l"/>
            <a:r>
              <a:rPr lang="ru-RU" sz="2600" dirty="0" smtClean="0"/>
              <a:t>Подробнее см. первый </a:t>
            </a:r>
            <a:r>
              <a:rPr lang="ru-RU" sz="2600" dirty="0" err="1" smtClean="0"/>
              <a:t>вебинар</a:t>
            </a:r>
            <a:r>
              <a:rPr lang="ru-RU" sz="2600" dirty="0" smtClean="0"/>
              <a:t> цикла.</a:t>
            </a:r>
          </a:p>
        </p:txBody>
      </p:sp>
    </p:spTree>
    <p:extLst>
      <p:ext uri="{BB962C8B-B14F-4D97-AF65-F5344CB8AC3E}">
        <p14:creationId xmlns:p14="http://schemas.microsoft.com/office/powerpoint/2010/main" val="2974666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2104845"/>
            <a:ext cx="8169822" cy="41493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Спасибо за внимание и до встречи на следующих вебинарах нашего цикла!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4031115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Этапы бюджетирования, которые требуют автоматизации: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Формирование бюджетов ЦФО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Формирование консолидированного бюджета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Оперативная корректировка бюджетов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Контроль платежей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План-</a:t>
            </a:r>
            <a:r>
              <a:rPr lang="ru-RU" sz="2800" dirty="0" err="1" smtClean="0"/>
              <a:t>фактный</a:t>
            </a:r>
            <a:r>
              <a:rPr lang="ru-RU" sz="2800" dirty="0" smtClean="0"/>
              <a:t> анализ</a:t>
            </a:r>
          </a:p>
        </p:txBody>
      </p:sp>
    </p:spTree>
    <p:extLst>
      <p:ext uri="{BB962C8B-B14F-4D97-AF65-F5344CB8AC3E}">
        <p14:creationId xmlns:p14="http://schemas.microsoft.com/office/powerpoint/2010/main" val="2234665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Виды бюджетов, которые должны формироваться в </a:t>
            </a:r>
            <a:r>
              <a:rPr lang="en-US" sz="2800" b="1" dirty="0" smtClean="0"/>
              <a:t>Excel</a:t>
            </a:r>
            <a:r>
              <a:rPr lang="ru-RU" sz="2800" b="1" dirty="0" smtClean="0"/>
              <a:t>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Бюджет движения денежных средств (БДДС)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Бюджет доходов и расходов (БДР)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Плановый баланс</a:t>
            </a:r>
          </a:p>
        </p:txBody>
      </p:sp>
    </p:spTree>
    <p:extLst>
      <p:ext uri="{BB962C8B-B14F-4D97-AF65-F5344CB8AC3E}">
        <p14:creationId xmlns:p14="http://schemas.microsoft.com/office/powerpoint/2010/main" val="2254350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4756737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Принципы бюджетирования, которые должны найти отражение в нашей системе автоматизации: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/>
              <a:t>Бюджет — </a:t>
            </a:r>
            <a:r>
              <a:rPr lang="ru-RU" sz="2800" dirty="0" smtClean="0"/>
              <a:t>инструмент целеполагания и прогнозирования будущего, а также контроля за ликвидностью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Бюджет — не догма, а гибкий инструмент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 бюджете отражается вся имеющаяся информация на каждый момент времени.</a:t>
            </a:r>
          </a:p>
        </p:txBody>
      </p:sp>
    </p:spTree>
    <p:extLst>
      <p:ext uri="{BB962C8B-B14F-4D97-AF65-F5344CB8AC3E}">
        <p14:creationId xmlns:p14="http://schemas.microsoft.com/office/powerpoint/2010/main" val="2992067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36672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Требования к формируемым бюджетам (и консолидированному, и бюджетам ЦФО):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Полная совместимость (на уровне механизмов и учётной политики) с системой управленческого учёта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/>
              <a:t>Наличие разных сценариев</a:t>
            </a:r>
            <a:endParaRPr lang="ru-RU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Версионность (</a:t>
            </a:r>
            <a:r>
              <a:rPr lang="en-US" sz="2800" dirty="0" smtClean="0"/>
              <a:t>rolling budget</a:t>
            </a:r>
            <a:r>
              <a:rPr lang="ru-RU" sz="2800" dirty="0" smtClean="0"/>
              <a:t>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113113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224760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Совместимость с системой управленческого учёта </a:t>
            </a:r>
            <a:r>
              <a:rPr lang="ru-RU" sz="2800" dirty="0" smtClean="0"/>
              <a:t>необходима в связи с тем, что и управленческий учёт, и бюджетирование, оперируют одними и теми же сущностями, но в разных временных интервалах.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664" y="3742713"/>
            <a:ext cx="2682816" cy="4917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факт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683480" y="3742713"/>
            <a:ext cx="5149969" cy="49170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</a:t>
            </a:r>
            <a:r>
              <a:rPr lang="ru-RU" dirty="0" smtClean="0">
                <a:solidFill>
                  <a:schemeClr val="tx1"/>
                </a:solidFill>
              </a:rPr>
              <a:t>лан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8381" y="4402633"/>
            <a:ext cx="1164566" cy="3191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 января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065698" y="4398318"/>
            <a:ext cx="1375913" cy="3191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31 декабря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077473" y="4398317"/>
            <a:ext cx="1164566" cy="3191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сегодня</a:t>
            </a: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1000664" y="3576320"/>
            <a:ext cx="78327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5382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36672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Наличие сценариев </a:t>
            </a:r>
            <a:r>
              <a:rPr lang="ru-RU" sz="2800" dirty="0" smtClean="0"/>
              <a:t>предполагает формирование нескольких бюджетов: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Пессимистичного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Реалистичного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ru-RU" sz="2800" dirty="0" smtClean="0"/>
              <a:t>Оптимистичного</a:t>
            </a:r>
          </a:p>
          <a:p>
            <a:pPr algn="l"/>
            <a:r>
              <a:rPr lang="ru-RU" sz="2800" dirty="0" smtClean="0"/>
              <a:t>и возможности свободного переключения между ними в любой момент времени.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338548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664" y="1074719"/>
            <a:ext cx="8169822" cy="5366721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/>
              <a:t>Версионность </a:t>
            </a:r>
            <a:r>
              <a:rPr lang="ru-RU" sz="2800" dirty="0" smtClean="0"/>
              <a:t>предполагает свободную корректировку любых параметров бюджета в </a:t>
            </a:r>
            <a:r>
              <a:rPr lang="ru-RU" sz="2800" u="sng" dirty="0" smtClean="0"/>
              <a:t>любой</a:t>
            </a:r>
            <a:r>
              <a:rPr lang="ru-RU" sz="2800" dirty="0" smtClean="0"/>
              <a:t> момент времени с возможностью откатиться к </a:t>
            </a:r>
            <a:r>
              <a:rPr lang="ru-RU" sz="2800" u="sng" dirty="0" smtClean="0"/>
              <a:t>любой</a:t>
            </a:r>
            <a:r>
              <a:rPr lang="ru-RU" sz="2800" dirty="0" smtClean="0"/>
              <a:t> из предыдущих версий бюджета.</a:t>
            </a:r>
          </a:p>
          <a:p>
            <a:pPr algn="l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77825656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474</TotalTime>
  <Words>719</Words>
  <Application>Microsoft Office PowerPoint</Application>
  <PresentationFormat>Произвольный</PresentationFormat>
  <Paragraphs>112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Грань</vt:lpstr>
      <vt:lpstr>Бюджетирование и  план-фактный анализ в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Бюджетирование и план-фактный анализ в Excel</dc:title>
  <dc:creator>Игорь Николаев</dc:creator>
  <cp:lastModifiedBy>Николаев</cp:lastModifiedBy>
  <cp:revision>51</cp:revision>
  <dcterms:created xsi:type="dcterms:W3CDTF">2014-12-17T18:57:24Z</dcterms:created>
  <dcterms:modified xsi:type="dcterms:W3CDTF">2015-03-26T05:59:11Z</dcterms:modified>
</cp:coreProperties>
</file>